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58" r:id="rId4"/>
    <p:sldId id="259" r:id="rId5"/>
    <p:sldId id="260" r:id="rId6"/>
    <p:sldId id="262"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7509" autoAdjust="0"/>
  </p:normalViewPr>
  <p:slideViewPr>
    <p:cSldViewPr>
      <p:cViewPr varScale="1">
        <p:scale>
          <a:sx n="75" d="100"/>
          <a:sy n="75" d="100"/>
        </p:scale>
        <p:origin x="1428"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468AB0-50AF-4A5C-8E96-3EB025BAF967}" type="datetimeFigureOut">
              <a:rPr lang="en-US" smtClean="0"/>
              <a:t>12/10/2018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59A61B-8CB3-46F9-9EC4-EEB6ACA573C4}" type="slidenum">
              <a:rPr lang="en-US" smtClean="0"/>
              <a:t>‹#›</a:t>
            </a:fld>
            <a:endParaRPr lang="en-US" dirty="0"/>
          </a:p>
        </p:txBody>
      </p:sp>
    </p:spTree>
    <p:extLst>
      <p:ext uri="{BB962C8B-B14F-4D97-AF65-F5344CB8AC3E}">
        <p14:creationId xmlns:p14="http://schemas.microsoft.com/office/powerpoint/2010/main" val="828013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a:t>
            </a:r>
            <a:r>
              <a:rPr lang="en-US" sz="1200" baseline="0" dirty="0" smtClean="0">
                <a:latin typeface="Times New Roman" pitchFamily="18" charset="0"/>
                <a:cs typeface="Times New Roman" pitchFamily="18" charset="0"/>
              </a:rPr>
              <a:t> slides describes how the </a:t>
            </a:r>
            <a:r>
              <a:rPr lang="en-US" sz="1200" dirty="0" smtClean="0">
                <a:latin typeface="Times New Roman" pitchFamily="18" charset="0"/>
                <a:cs typeface="Times New Roman" pitchFamily="18" charset="0"/>
              </a:rPr>
              <a:t> peripheral and central nervous systems relate with the sensory organs.</a:t>
            </a:r>
          </a:p>
          <a:p>
            <a:r>
              <a:rPr lang="en-US" sz="1200" dirty="0" smtClean="0">
                <a:latin typeface="Times New Roman" pitchFamily="18" charset="0"/>
                <a:cs typeface="Times New Roman" pitchFamily="18" charset="0"/>
              </a:rPr>
              <a:t>The peripheral and the central nervous system functions collectively as  major parts of  nervous system.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both parts are also linked to brain by the spinal cord</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a:t>
            </a:r>
            <a:r>
              <a:rPr lang="en-US" sz="1200" dirty="0" smtClean="0"/>
              <a:t>Chan et al, 2018).</a:t>
            </a:r>
            <a:endParaRPr lang="en-US" sz="1200" dirty="0" smtClean="0">
              <a:latin typeface="Times New Roman" pitchFamily="18" charset="0"/>
              <a:cs typeface="Times New Roman" pitchFamily="18" charset="0"/>
            </a:endParaRPr>
          </a:p>
          <a:p>
            <a:r>
              <a:rPr lang="en-US" sz="1200" dirty="0" smtClean="0">
                <a:latin typeface="Times New Roman" pitchFamily="18" charset="0"/>
                <a:cs typeface="Times New Roman" pitchFamily="18" charset="0"/>
              </a:rPr>
              <a:t>The peripheral nervous system has sensory receptors for processing internal and external environmental changes.</a:t>
            </a:r>
          </a:p>
          <a:p>
            <a:r>
              <a:rPr lang="en-US" sz="1200" dirty="0" smtClean="0">
                <a:latin typeface="Times New Roman" pitchFamily="18" charset="0"/>
                <a:cs typeface="Times New Roman" pitchFamily="18" charset="0"/>
              </a:rPr>
              <a:t>Any information from this part is sent to the central nervous system.</a:t>
            </a:r>
          </a:p>
          <a:p>
            <a:r>
              <a:rPr lang="en-US" sz="1200" dirty="0" smtClean="0">
                <a:latin typeface="Times New Roman" pitchFamily="18" charset="0"/>
                <a:cs typeface="Times New Roman" pitchFamily="18" charset="0"/>
              </a:rPr>
              <a:t>The two parts functions together through the nerves of peripheral nervous system that enter and become part of the central nervous system </a:t>
            </a:r>
          </a:p>
          <a:p>
            <a:r>
              <a:rPr lang="en-US" dirty="0" smtClean="0"/>
              <a:t> </a:t>
            </a:r>
            <a:endParaRPr lang="en-US" dirty="0"/>
          </a:p>
        </p:txBody>
      </p:sp>
      <p:sp>
        <p:nvSpPr>
          <p:cNvPr id="4" name="Slide Number Placeholder 3"/>
          <p:cNvSpPr>
            <a:spLocks noGrp="1"/>
          </p:cNvSpPr>
          <p:nvPr>
            <p:ph type="sldNum" sz="quarter" idx="10"/>
          </p:nvPr>
        </p:nvSpPr>
        <p:spPr/>
        <p:txBody>
          <a:bodyPr/>
          <a:lstStyle/>
          <a:p>
            <a:fld id="{2E59A61B-8CB3-46F9-9EC4-EEB6ACA573C4}" type="slidenum">
              <a:rPr lang="en-US" smtClean="0"/>
              <a:t>3</a:t>
            </a:fld>
            <a:endParaRPr lang="en-US" dirty="0"/>
          </a:p>
        </p:txBody>
      </p:sp>
    </p:spTree>
    <p:extLst>
      <p:ext uri="{BB962C8B-B14F-4D97-AF65-F5344CB8AC3E}">
        <p14:creationId xmlns:p14="http://schemas.microsoft.com/office/powerpoint/2010/main" val="2160848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This</a:t>
            </a:r>
            <a:r>
              <a:rPr lang="en-US" sz="1200" baseline="0" dirty="0" smtClean="0">
                <a:latin typeface="Times New Roman" pitchFamily="18" charset="0"/>
                <a:cs typeface="Times New Roman" pitchFamily="18" charset="0"/>
              </a:rPr>
              <a:t> slide addresses </a:t>
            </a:r>
            <a:r>
              <a:rPr lang="en-US" sz="1200" dirty="0" smtClean="0">
                <a:latin typeface="Times New Roman" pitchFamily="18" charset="0"/>
                <a:cs typeface="Times New Roman" pitchFamily="18" charset="0"/>
              </a:rPr>
              <a:t>Sensory pathways and homeostasis maintenance by nervous system.</a:t>
            </a:r>
          </a:p>
          <a:p>
            <a:pPr marL="171450" indent="-171450">
              <a:buFont typeface="Wingdings" pitchFamily="2" charset="2"/>
              <a:buChar char="§"/>
            </a:pPr>
            <a:r>
              <a:rPr lang="en-US" sz="1200" dirty="0" smtClean="0">
                <a:latin typeface="Times New Roman" pitchFamily="18" charset="0"/>
                <a:cs typeface="Times New Roman" pitchFamily="18" charset="0"/>
              </a:rPr>
              <a:t>The sensory pathways are the routes that coordinates human brain and other sense organs like human ear as seen of the picture on the right hand side.</a:t>
            </a:r>
          </a:p>
          <a:p>
            <a:pPr marL="171450" indent="-171450">
              <a:buFont typeface="Wingdings" pitchFamily="2" charset="2"/>
              <a:buChar char="§"/>
            </a:pPr>
            <a:r>
              <a:rPr lang="en-US" sz="1200" dirty="0" smtClean="0">
                <a:latin typeface="Times New Roman" pitchFamily="18" charset="0"/>
                <a:cs typeface="Times New Roman" pitchFamily="18" charset="0"/>
              </a:rPr>
              <a:t>Nervous system helps in maintaining homeostasis by regulating and controlling other body parts </a:t>
            </a:r>
          </a:p>
          <a:p>
            <a:pPr marL="171450" indent="-171450">
              <a:buFont typeface="Wingdings" pitchFamily="2" charset="2"/>
              <a:buChar char="§"/>
            </a:pPr>
            <a:r>
              <a:rPr lang="en-US" sz="1200" dirty="0" smtClean="0">
                <a:latin typeface="Times New Roman" pitchFamily="18" charset="0"/>
                <a:cs typeface="Times New Roman" pitchFamily="18" charset="0"/>
              </a:rPr>
              <a:t>Any change acts as a stimulus to the receptor that sends nerve impulse to brain regulating center.</a:t>
            </a:r>
          </a:p>
          <a:p>
            <a:pPr marL="171450" indent="-171450">
              <a:buFont typeface="Wingdings" pitchFamily="2" charset="2"/>
              <a:buChar char="§"/>
            </a:pPr>
            <a:r>
              <a:rPr lang="en-US" sz="1200" dirty="0" smtClean="0">
                <a:latin typeface="Times New Roman" pitchFamily="18" charset="0"/>
                <a:cs typeface="Times New Roman" pitchFamily="18" charset="0"/>
              </a:rPr>
              <a:t>It regulate nervous system maintains the homeostasis by helping body in adapting to external environment </a:t>
            </a:r>
          </a:p>
          <a:p>
            <a:pPr marL="171450" indent="-171450">
              <a:buFont typeface="Wingdings" pitchFamily="2" charset="2"/>
              <a:buChar char="§"/>
            </a:pPr>
            <a:r>
              <a:rPr lang="en-US" sz="1200" dirty="0" smtClean="0">
                <a:latin typeface="Times New Roman" pitchFamily="18" charset="0"/>
                <a:cs typeface="Times New Roman" pitchFamily="18" charset="0"/>
              </a:rPr>
              <a:t>Sympathetic and parasympathetic nervous systems are the units of autonomic nervous system</a:t>
            </a:r>
            <a:endParaRPr lang="en-US" dirty="0"/>
          </a:p>
        </p:txBody>
      </p:sp>
      <p:sp>
        <p:nvSpPr>
          <p:cNvPr id="4" name="Slide Number Placeholder 3"/>
          <p:cNvSpPr>
            <a:spLocks noGrp="1"/>
          </p:cNvSpPr>
          <p:nvPr>
            <p:ph type="sldNum" sz="quarter" idx="10"/>
          </p:nvPr>
        </p:nvSpPr>
        <p:spPr/>
        <p:txBody>
          <a:bodyPr/>
          <a:lstStyle/>
          <a:p>
            <a:fld id="{2E59A61B-8CB3-46F9-9EC4-EEB6ACA573C4}" type="slidenum">
              <a:rPr lang="en-US" smtClean="0"/>
              <a:t>4</a:t>
            </a:fld>
            <a:endParaRPr lang="en-US" dirty="0"/>
          </a:p>
        </p:txBody>
      </p:sp>
    </p:spTree>
    <p:extLst>
      <p:ext uri="{BB962C8B-B14F-4D97-AF65-F5344CB8AC3E}">
        <p14:creationId xmlns:p14="http://schemas.microsoft.com/office/powerpoint/2010/main" val="4154572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The dysautonomia is an example of illness that can result from imbalance and abnormality function of autonomic nervous system(Autonomic Nervous System Regulates Health, 2018).  </a:t>
            </a:r>
          </a:p>
          <a:p>
            <a:r>
              <a:rPr lang="en-US" sz="1200" dirty="0" smtClean="0">
                <a:latin typeface="Times New Roman" pitchFamily="18" charset="0"/>
                <a:cs typeface="Times New Roman" pitchFamily="18" charset="0"/>
              </a:rPr>
              <a:t>The imbalance of ANS affects many involuntary functions </a:t>
            </a:r>
          </a:p>
          <a:p>
            <a:r>
              <a:rPr lang="en-US" sz="1200" dirty="0" smtClean="0">
                <a:latin typeface="Times New Roman" pitchFamily="18" charset="0"/>
                <a:cs typeface="Times New Roman" pitchFamily="18" charset="0"/>
              </a:rPr>
              <a:t>The most important take away from this course is on how the nervous system works with other parts of the body. </a:t>
            </a:r>
          </a:p>
          <a:p>
            <a:r>
              <a:rPr lang="en-US" sz="1200" dirty="0" smtClean="0">
                <a:latin typeface="Times New Roman" pitchFamily="18" charset="0"/>
                <a:cs typeface="Times New Roman" pitchFamily="18" charset="0"/>
              </a:rPr>
              <a:t>Most importantly, the diseases resulting from autonomic nervous system imbalances.</a:t>
            </a:r>
          </a:p>
          <a:p>
            <a:r>
              <a:rPr lang="en-US" sz="1200" dirty="0" smtClean="0">
                <a:latin typeface="Times New Roman" pitchFamily="18" charset="0"/>
                <a:cs typeface="Times New Roman" pitchFamily="18" charset="0"/>
              </a:rPr>
              <a:t>most important takeaways in this course that inform me as future medical profession because there is always a need to control and ensure our bodies a balanced in terms of hormones and activities performed.</a:t>
            </a:r>
          </a:p>
          <a:p>
            <a:r>
              <a:rPr lang="en-US" sz="1200" dirty="0" smtClean="0">
                <a:latin typeface="Times New Roman" pitchFamily="18" charset="0"/>
                <a:cs typeface="Times New Roman" pitchFamily="18" charset="0"/>
              </a:rPr>
              <a:t>The </a:t>
            </a:r>
            <a:r>
              <a:rPr lang="en-US" sz="1200" dirty="0" smtClean="0"/>
              <a:t>autonomic nervous system imbalances was one concept that I found challenging to learn. I overcame this challenge by discovering what n exactly my future carrier requires.</a:t>
            </a:r>
          </a:p>
          <a:p>
            <a:r>
              <a:rPr lang="en-US" sz="1200" dirty="0" smtClean="0">
                <a:latin typeface="Times New Roman" pitchFamily="18" charset="0"/>
                <a:cs typeface="Times New Roman" pitchFamily="18" charset="0"/>
              </a:rPr>
              <a:t>In future I will overcome this challenge by strengthening my own executive function skills and keeping what I learned in a perspective.</a:t>
            </a:r>
          </a:p>
          <a:p>
            <a:endParaRPr lang="en-US" sz="1200"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E59A61B-8CB3-46F9-9EC4-EEB6ACA573C4}" type="slidenum">
              <a:rPr lang="en-US" smtClean="0"/>
              <a:t>5</a:t>
            </a:fld>
            <a:endParaRPr lang="en-US" dirty="0"/>
          </a:p>
        </p:txBody>
      </p:sp>
    </p:spTree>
    <p:extLst>
      <p:ext uri="{BB962C8B-B14F-4D97-AF65-F5344CB8AC3E}">
        <p14:creationId xmlns:p14="http://schemas.microsoft.com/office/powerpoint/2010/main" val="1611025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To sum up,   peripheral, central nervous systems relate with the sensory organs since they work together as major parts of nervous system and are linked to the spinal cord and brain. sensory pathways coordinates human brain and other sense organs like human ear. Nervous system helps in maintaining homeostasis by regulating and controlling other body parts. The dysautonomia is an example of illness that can result from imbalance.</a:t>
            </a:r>
          </a:p>
        </p:txBody>
      </p:sp>
      <p:sp>
        <p:nvSpPr>
          <p:cNvPr id="4" name="Slide Number Placeholder 3"/>
          <p:cNvSpPr>
            <a:spLocks noGrp="1"/>
          </p:cNvSpPr>
          <p:nvPr>
            <p:ph type="sldNum" sz="quarter" idx="10"/>
          </p:nvPr>
        </p:nvSpPr>
        <p:spPr/>
        <p:txBody>
          <a:bodyPr/>
          <a:lstStyle/>
          <a:p>
            <a:fld id="{2E59A61B-8CB3-46F9-9EC4-EEB6ACA573C4}" type="slidenum">
              <a:rPr lang="en-US" smtClean="0"/>
              <a:t>6</a:t>
            </a:fld>
            <a:endParaRPr lang="en-US" dirty="0"/>
          </a:p>
        </p:txBody>
      </p:sp>
    </p:spTree>
    <p:extLst>
      <p:ext uri="{BB962C8B-B14F-4D97-AF65-F5344CB8AC3E}">
        <p14:creationId xmlns:p14="http://schemas.microsoft.com/office/powerpoint/2010/main" val="1631113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59A61B-8CB3-46F9-9EC4-EEB6ACA573C4}" type="slidenum">
              <a:rPr lang="en-US" smtClean="0"/>
              <a:t>7</a:t>
            </a:fld>
            <a:endParaRPr lang="en-US" dirty="0"/>
          </a:p>
        </p:txBody>
      </p:sp>
    </p:spTree>
    <p:extLst>
      <p:ext uri="{BB962C8B-B14F-4D97-AF65-F5344CB8AC3E}">
        <p14:creationId xmlns:p14="http://schemas.microsoft.com/office/powerpoint/2010/main" val="2633298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9260EA05-4B28-4303-8949-DD51EA3CA6E4}"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9260EA05-4B28-4303-8949-DD51EA3CA6E4}"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3C5F4A-4B4B-42B7-A62E-EE686BBF6055}" type="datetimeFigureOut">
              <a:rPr lang="en-US" smtClean="0"/>
              <a:t>12/10/2018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260EA05-4B28-4303-8949-DD51EA3CA6E4}"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893C5F4A-4B4B-42B7-A62E-EE686BBF6055}" type="datetimeFigureOut">
              <a:rPr lang="en-US" smtClean="0"/>
              <a:t>12/10/2018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260EA05-4B28-4303-8949-DD51EA3CA6E4}"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holistic-nourishment.com/2012/08/29/role-of-the-autonomic-nervous-syste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courses.lumenlearning.com/wm-biology2/chapter/the-central-and-peripheral-nervous-system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066800"/>
            <a:ext cx="7620000" cy="1066800"/>
          </a:xfrm>
        </p:spPr>
        <p:txBody>
          <a:bodyPr>
            <a:normAutofit/>
          </a:bodyPr>
          <a:lstStyle/>
          <a:p>
            <a:r>
              <a:rPr lang="en-US" sz="2800" dirty="0" smtClean="0">
                <a:latin typeface="Times New Roman" pitchFamily="18" charset="0"/>
                <a:cs typeface="Times New Roman" pitchFamily="18" charset="0"/>
              </a:rPr>
              <a:t>The integrative function of the nervous system </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a:xfrm>
            <a:off x="1600200" y="2286000"/>
            <a:ext cx="6400800" cy="2667000"/>
          </a:xfrm>
        </p:spPr>
        <p:txBody>
          <a:bodyPr>
            <a:noAutofit/>
          </a:bodyPr>
          <a:lstStyle/>
          <a:p>
            <a:pPr algn="ctr"/>
            <a:r>
              <a:rPr lang="en-US" sz="2800" dirty="0" smtClean="0">
                <a:latin typeface="Times New Roman" pitchFamily="18" charset="0"/>
                <a:cs typeface="Times New Roman" pitchFamily="18" charset="0"/>
              </a:rPr>
              <a:t>Name </a:t>
            </a:r>
          </a:p>
          <a:p>
            <a:pPr algn="ctr"/>
            <a:r>
              <a:rPr lang="en-US" sz="2800" dirty="0" smtClean="0">
                <a:latin typeface="Times New Roman" pitchFamily="18" charset="0"/>
                <a:cs typeface="Times New Roman" pitchFamily="18" charset="0"/>
              </a:rPr>
              <a:t>Institutional Affiliation </a:t>
            </a:r>
          </a:p>
          <a:p>
            <a:pPr algn="ctr"/>
            <a:r>
              <a:rPr lang="en-US" sz="2800" dirty="0" smtClean="0">
                <a:latin typeface="Times New Roman" pitchFamily="18" charset="0"/>
                <a:cs typeface="Times New Roman" pitchFamily="18" charset="0"/>
              </a:rPr>
              <a:t>Course </a:t>
            </a:r>
          </a:p>
          <a:p>
            <a:pPr algn="ctr"/>
            <a:r>
              <a:rPr lang="en-US" sz="2800" dirty="0" smtClean="0">
                <a:latin typeface="Times New Roman" pitchFamily="18" charset="0"/>
                <a:cs typeface="Times New Roman" pitchFamily="18" charset="0"/>
              </a:rPr>
              <a:t>Date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2026794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n-US" sz="2800" dirty="0" smtClean="0">
                <a:latin typeface="Times New Roman" pitchFamily="18" charset="0"/>
                <a:cs typeface="Times New Roman" pitchFamily="18" charset="0"/>
              </a:rPr>
              <a:t>Introduction and general overview  of the presentation </a:t>
            </a:r>
            <a:endParaRPr lang="en-US" sz="2800" dirty="0">
              <a:latin typeface="Times New Roman" pitchFamily="18" charset="0"/>
              <a:cs typeface="Times New Roman" pitchFamily="18" charset="0"/>
            </a:endParaRPr>
          </a:p>
        </p:txBody>
      </p:sp>
      <p:sp>
        <p:nvSpPr>
          <p:cNvPr id="12" name="Content Placeholder 11"/>
          <p:cNvSpPr>
            <a:spLocks noGrp="1"/>
          </p:cNvSpPr>
          <p:nvPr>
            <p:ph idx="1"/>
          </p:nvPr>
        </p:nvSpPr>
        <p:spPr/>
        <p:txBody>
          <a:bodyPr>
            <a:normAutofit/>
          </a:bodyPr>
          <a:lstStyle/>
          <a:p>
            <a:r>
              <a:rPr lang="en-US" sz="1800" dirty="0" smtClean="0">
                <a:latin typeface="Times New Roman" pitchFamily="18" charset="0"/>
                <a:cs typeface="Times New Roman" pitchFamily="18" charset="0"/>
              </a:rPr>
              <a:t>How does  peripheral and central nervous systems relate with the sensory organs </a:t>
            </a:r>
          </a:p>
          <a:p>
            <a:r>
              <a:rPr lang="en-US" sz="1800" dirty="0" smtClean="0">
                <a:latin typeface="Times New Roman" pitchFamily="18" charset="0"/>
                <a:cs typeface="Times New Roman" pitchFamily="18" charset="0"/>
              </a:rPr>
              <a:t>The brain and main sensory organ in the head </a:t>
            </a:r>
          </a:p>
          <a:p>
            <a:r>
              <a:rPr lang="en-US" sz="1800" dirty="0" smtClean="0">
                <a:latin typeface="Times New Roman" pitchFamily="18" charset="0"/>
                <a:cs typeface="Times New Roman" pitchFamily="18" charset="0"/>
              </a:rPr>
              <a:t>Autonomous nervous system and the Homeostasis </a:t>
            </a:r>
          </a:p>
          <a:p>
            <a:r>
              <a:rPr lang="en-US" sz="1800" dirty="0" smtClean="0">
                <a:latin typeface="Times New Roman" pitchFamily="18" charset="0"/>
                <a:cs typeface="Times New Roman" pitchFamily="18" charset="0"/>
              </a:rPr>
              <a:t>Disease that causes imbalance of autonomous nervous system </a:t>
            </a:r>
          </a:p>
          <a:p>
            <a:r>
              <a:rPr lang="en-US" sz="1800" dirty="0" smtClean="0">
                <a:latin typeface="Times New Roman" pitchFamily="18" charset="0"/>
                <a:cs typeface="Times New Roman" pitchFamily="18" charset="0"/>
              </a:rPr>
              <a:t>Most important takeaway from this course </a:t>
            </a:r>
          </a:p>
          <a:p>
            <a:r>
              <a:rPr lang="en-US" sz="1800" dirty="0" smtClean="0">
                <a:latin typeface="Times New Roman" pitchFamily="18" charset="0"/>
                <a:cs typeface="Times New Roman" pitchFamily="18" charset="0"/>
              </a:rPr>
              <a:t>Challenging concept to learn</a:t>
            </a:r>
          </a:p>
          <a:p>
            <a:r>
              <a:rPr lang="en-US" sz="1800" dirty="0" smtClean="0">
                <a:latin typeface="Times New Roman" pitchFamily="18" charset="0"/>
                <a:cs typeface="Times New Roman" pitchFamily="18" charset="0"/>
              </a:rPr>
              <a:t>Ways of overcoming the challenge in future </a:t>
            </a:r>
            <a:endParaRPr lang="en-US" sz="1800" dirty="0">
              <a:latin typeface="Times New Roman" pitchFamily="18" charset="0"/>
              <a:cs typeface="Times New Roman" pitchFamily="18" charset="0"/>
            </a:endParaRPr>
          </a:p>
        </p:txBody>
      </p:sp>
    </p:spTree>
    <p:extLst>
      <p:ext uri="{BB962C8B-B14F-4D97-AF65-F5344CB8AC3E}">
        <p14:creationId xmlns:p14="http://schemas.microsoft.com/office/powerpoint/2010/main" val="1415804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14400"/>
          </a:xfrm>
        </p:spPr>
        <p:txBody>
          <a:bodyPr>
            <a:normAutofit fontScale="90000"/>
          </a:bodyPr>
          <a:lstStyle/>
          <a:p>
            <a:r>
              <a:rPr lang="en-US" sz="2800" dirty="0" smtClean="0">
                <a:latin typeface="Times New Roman" pitchFamily="18" charset="0"/>
                <a:cs typeface="Times New Roman" pitchFamily="18" charset="0"/>
              </a:rPr>
              <a:t>How does  peripheral and central nervous systems relate with the sensory organs</a:t>
            </a:r>
            <a:endParaRPr lang="en-US" sz="2800" dirty="0"/>
          </a:p>
        </p:txBody>
      </p:sp>
      <p:sp>
        <p:nvSpPr>
          <p:cNvPr id="3" name="Content Placeholder 2"/>
          <p:cNvSpPr>
            <a:spLocks noGrp="1"/>
          </p:cNvSpPr>
          <p:nvPr>
            <p:ph sz="half" idx="1"/>
          </p:nvPr>
        </p:nvSpPr>
        <p:spPr>
          <a:xfrm>
            <a:off x="381000" y="1143000"/>
            <a:ext cx="4953000" cy="5334000"/>
          </a:xfrm>
        </p:spPr>
        <p:txBody>
          <a:bodyPr>
            <a:normAutofit/>
          </a:bodyPr>
          <a:lstStyle/>
          <a:p>
            <a:r>
              <a:rPr lang="en-US" sz="1800" dirty="0" smtClean="0">
                <a:latin typeface="Times New Roman" pitchFamily="18" charset="0"/>
                <a:cs typeface="Times New Roman" pitchFamily="18" charset="0"/>
              </a:rPr>
              <a:t>The peripheral and the central nervous system functions collectively as  major parts of  nervous system. </a:t>
            </a:r>
          </a:p>
          <a:p>
            <a:r>
              <a:rPr lang="en-US" sz="1800" dirty="0" smtClean="0">
                <a:latin typeface="Times New Roman" pitchFamily="18" charset="0"/>
                <a:cs typeface="Times New Roman" pitchFamily="18" charset="0"/>
              </a:rPr>
              <a:t>Both parts are also linked to brain by the spinal cord (</a:t>
            </a:r>
            <a:r>
              <a:rPr lang="en-US" sz="1800" dirty="0" smtClean="0"/>
              <a:t>Chan et al, 2018).</a:t>
            </a:r>
            <a:endParaRPr lang="en-US" sz="1800" dirty="0" smtClean="0">
              <a:latin typeface="Times New Roman" pitchFamily="18" charset="0"/>
              <a:cs typeface="Times New Roman" pitchFamily="18" charset="0"/>
            </a:endParaRPr>
          </a:p>
          <a:p>
            <a:r>
              <a:rPr lang="en-US" sz="1800" dirty="0" smtClean="0">
                <a:latin typeface="Times New Roman" pitchFamily="18" charset="0"/>
                <a:cs typeface="Times New Roman" pitchFamily="18" charset="0"/>
              </a:rPr>
              <a:t>The peripheral nervous system has sensory receptors for processing internal and external environmental changes.</a:t>
            </a:r>
          </a:p>
          <a:p>
            <a:r>
              <a:rPr lang="en-US" sz="1800" dirty="0" smtClean="0">
                <a:latin typeface="Times New Roman" pitchFamily="18" charset="0"/>
                <a:cs typeface="Times New Roman" pitchFamily="18" charset="0"/>
              </a:rPr>
              <a:t>Any information from this part is sent to the central nervous system.</a:t>
            </a:r>
          </a:p>
          <a:p>
            <a:r>
              <a:rPr lang="en-US" sz="1800" dirty="0" smtClean="0">
                <a:latin typeface="Times New Roman" pitchFamily="18" charset="0"/>
                <a:cs typeface="Times New Roman" pitchFamily="18" charset="0"/>
              </a:rPr>
              <a:t>The two parts functions together through the nerves of peripheral nervous system that enter and become part of the central nervous system </a:t>
            </a:r>
            <a:endParaRPr lang="en-US" sz="1800" dirty="0">
              <a:latin typeface="Times New Roman" pitchFamily="18" charset="0"/>
              <a:cs typeface="Times New Roman" pitchFamily="18" charset="0"/>
            </a:endParaRPr>
          </a:p>
        </p:txBody>
      </p:sp>
      <p:pic>
        <p:nvPicPr>
          <p:cNvPr id="5" name="Content Placeholder 4" descr="The central nervous system includes the brain and the spinal cord. The peripheral nervous system includes nerves and ganglion."/>
          <p:cNvPicPr>
            <a:picLocks noGrp="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867400" y="3680536"/>
            <a:ext cx="3161160" cy="2007020"/>
          </a:xfrm>
          <a:prstGeom prst="rect">
            <a:avLst/>
          </a:prstGeom>
          <a:noFill/>
          <a:ln>
            <a:noFill/>
          </a:ln>
        </p:spPr>
      </p:pic>
      <p:pic>
        <p:nvPicPr>
          <p:cNvPr id="1026" name="Picture 2" descr="C:\Users\Davids\Documents\k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1295400"/>
            <a:ext cx="3161161" cy="2385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4389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Sensory pathways and homeostasis maintenance by nervous system </a:t>
            </a:r>
            <a:endParaRPr lang="en-US" sz="28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4267200" cy="5105400"/>
          </a:xfrm>
        </p:spPr>
        <p:txBody>
          <a:bodyPr>
            <a:normAutofit/>
          </a:bodyPr>
          <a:lstStyle/>
          <a:p>
            <a:r>
              <a:rPr lang="en-US" sz="1800" dirty="0" smtClean="0">
                <a:latin typeface="Times New Roman" pitchFamily="18" charset="0"/>
                <a:cs typeface="Times New Roman" pitchFamily="18" charset="0"/>
              </a:rPr>
              <a:t>The sensory pathways are the routes that coordinates human brain and other sense organs like human ear as seen of the picture on the right hand side.</a:t>
            </a:r>
          </a:p>
          <a:p>
            <a:r>
              <a:rPr lang="en-US" sz="1800" dirty="0" smtClean="0">
                <a:latin typeface="Times New Roman" pitchFamily="18" charset="0"/>
                <a:cs typeface="Times New Roman" pitchFamily="18" charset="0"/>
              </a:rPr>
              <a:t>Nervous system helps in maintaining homeostasis by regulating and controlling other body parts </a:t>
            </a:r>
          </a:p>
          <a:p>
            <a:r>
              <a:rPr lang="en-US" sz="1800" dirty="0" smtClean="0">
                <a:latin typeface="Times New Roman" pitchFamily="18" charset="0"/>
                <a:cs typeface="Times New Roman" pitchFamily="18" charset="0"/>
              </a:rPr>
              <a:t>Any change acts as a stimulus to the receptor that sends nerve impulse to brain regulating center.</a:t>
            </a:r>
          </a:p>
          <a:p>
            <a:r>
              <a:rPr lang="en-US" sz="1800" dirty="0" smtClean="0">
                <a:latin typeface="Times New Roman" pitchFamily="18" charset="0"/>
                <a:cs typeface="Times New Roman" pitchFamily="18" charset="0"/>
              </a:rPr>
              <a:t>It regulate nervous system maintains the homeostasis by helping body in adapting to external environment </a:t>
            </a:r>
          </a:p>
          <a:p>
            <a:r>
              <a:rPr lang="en-US" sz="1800" dirty="0" smtClean="0">
                <a:latin typeface="Times New Roman" pitchFamily="18" charset="0"/>
                <a:cs typeface="Times New Roman" pitchFamily="18" charset="0"/>
              </a:rPr>
              <a:t>Sympathetic and parasympathetic nervous systems are the units of autonomic nervous system.</a:t>
            </a:r>
            <a:endParaRPr lang="en-US" sz="1800" dirty="0">
              <a:latin typeface="Times New Roman" pitchFamily="18" charset="0"/>
              <a:cs typeface="Times New Roman" pitchFamily="18" charset="0"/>
            </a:endParaRPr>
          </a:p>
        </p:txBody>
      </p:sp>
      <p:pic>
        <p:nvPicPr>
          <p:cNvPr id="2050" name="Picture 2" descr="C:\Users\Davids\Documents\0.P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953000" y="1523999"/>
            <a:ext cx="3733800" cy="28060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Image result for how does the autonomic nervous system help to maintain homeostasis in the body"/>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81600" y="4648200"/>
            <a:ext cx="3733800" cy="2076450"/>
          </a:xfrm>
          <a:prstGeom prst="rect">
            <a:avLst/>
          </a:prstGeom>
          <a:noFill/>
          <a:ln>
            <a:noFill/>
          </a:ln>
        </p:spPr>
      </p:pic>
    </p:spTree>
    <p:extLst>
      <p:ext uri="{BB962C8B-B14F-4D97-AF65-F5344CB8AC3E}">
        <p14:creationId xmlns:p14="http://schemas.microsoft.com/office/powerpoint/2010/main" val="1273027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304800" y="0"/>
            <a:ext cx="8305800" cy="1524000"/>
          </a:xfrm>
        </p:spPr>
        <p:txBody>
          <a:bodyPr>
            <a:normAutofit fontScale="90000"/>
          </a:bodyPr>
          <a:lstStyle/>
          <a:p>
            <a:pPr algn="l"/>
            <a:r>
              <a:rPr lang="en-US" dirty="0" smtClean="0"/>
              <a:t> </a:t>
            </a:r>
            <a:r>
              <a:rPr lang="en-US" sz="3100" dirty="0" smtClean="0">
                <a:latin typeface="Times New Roman" pitchFamily="18" charset="0"/>
                <a:cs typeface="Times New Roman" pitchFamily="18" charset="0"/>
              </a:rPr>
              <a:t>Explanation of a disease resulting from autonomic nervous system imbalances and most important takeaways in this course </a:t>
            </a:r>
            <a:endParaRPr lang="en-US" sz="3100" dirty="0">
              <a:latin typeface="Times New Roman" pitchFamily="18" charset="0"/>
              <a:cs typeface="Times New Roman" pitchFamily="18" charset="0"/>
            </a:endParaRPr>
          </a:p>
        </p:txBody>
      </p:sp>
      <p:sp>
        <p:nvSpPr>
          <p:cNvPr id="15" name="Content Placeholder 14"/>
          <p:cNvSpPr>
            <a:spLocks noGrp="1"/>
          </p:cNvSpPr>
          <p:nvPr>
            <p:ph idx="1"/>
          </p:nvPr>
        </p:nvSpPr>
        <p:spPr/>
        <p:txBody>
          <a:bodyPr>
            <a:normAutofit lnSpcReduction="10000"/>
          </a:bodyPr>
          <a:lstStyle/>
          <a:p>
            <a:r>
              <a:rPr lang="en-US" sz="1800" dirty="0" smtClean="0">
                <a:latin typeface="Times New Roman" pitchFamily="18" charset="0"/>
                <a:cs typeface="Times New Roman" pitchFamily="18" charset="0"/>
              </a:rPr>
              <a:t>The dysautonomia is an example of illness that can result from imbalance and abnormality function of autonomic nervous system (Autonomic Nervous System Regulates Health, 2018). </a:t>
            </a:r>
          </a:p>
          <a:p>
            <a:r>
              <a:rPr lang="en-US" sz="1800" dirty="0" smtClean="0">
                <a:latin typeface="Times New Roman" pitchFamily="18" charset="0"/>
                <a:cs typeface="Times New Roman" pitchFamily="18" charset="0"/>
              </a:rPr>
              <a:t>The imbalance of ANS affects many involuntary functions </a:t>
            </a:r>
          </a:p>
          <a:p>
            <a:r>
              <a:rPr lang="en-US" sz="1800" dirty="0" smtClean="0">
                <a:latin typeface="Times New Roman" pitchFamily="18" charset="0"/>
                <a:cs typeface="Times New Roman" pitchFamily="18" charset="0"/>
              </a:rPr>
              <a:t>The most important take away from this course is on how the nervous system works with other parts of the body. </a:t>
            </a:r>
          </a:p>
          <a:p>
            <a:r>
              <a:rPr lang="en-US" sz="1800" dirty="0" smtClean="0">
                <a:latin typeface="Times New Roman" pitchFamily="18" charset="0"/>
                <a:cs typeface="Times New Roman" pitchFamily="18" charset="0"/>
              </a:rPr>
              <a:t>Most importantly, the diseases resulting</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from autonomic nervous system imbalances.</a:t>
            </a:r>
          </a:p>
          <a:p>
            <a:r>
              <a:rPr lang="en-US" sz="1800" dirty="0" smtClean="0">
                <a:latin typeface="Times New Roman" pitchFamily="18" charset="0"/>
                <a:cs typeface="Times New Roman" pitchFamily="18" charset="0"/>
              </a:rPr>
              <a:t>most important takeaways in this course that inform me as future medical profession because there is always a need to control and ensure our bodies a balanced in terms of hormones and activities performed.</a:t>
            </a:r>
          </a:p>
          <a:p>
            <a:r>
              <a:rPr lang="en-US" sz="1800" dirty="0" smtClean="0">
                <a:latin typeface="Times New Roman" pitchFamily="18" charset="0"/>
                <a:cs typeface="Times New Roman" pitchFamily="18" charset="0"/>
              </a:rPr>
              <a:t>The </a:t>
            </a:r>
            <a:r>
              <a:rPr lang="en-US" sz="1800" dirty="0" smtClean="0"/>
              <a:t>autonomic nervous system imbalances was one conecpt that I found challenging to learn. I overcame this challenge by discovering what n exactly my future carrier requires.</a:t>
            </a:r>
          </a:p>
          <a:p>
            <a:r>
              <a:rPr lang="en-US" sz="1800" dirty="0" smtClean="0">
                <a:latin typeface="Times New Roman" pitchFamily="18" charset="0"/>
                <a:cs typeface="Times New Roman" pitchFamily="18" charset="0"/>
              </a:rPr>
              <a:t>In future I will overcome this challenge by strengthening my own executive function skills and keeping what I learned in a perspective.</a:t>
            </a:r>
          </a:p>
        </p:txBody>
      </p:sp>
    </p:spTree>
    <p:extLst>
      <p:ext uri="{BB962C8B-B14F-4D97-AF65-F5344CB8AC3E}">
        <p14:creationId xmlns:p14="http://schemas.microsoft.com/office/powerpoint/2010/main" val="22764678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smtClean="0"/>
              <a:t>Conclusion </a:t>
            </a:r>
            <a:endParaRPr lang="en-US" dirty="0"/>
          </a:p>
        </p:txBody>
      </p:sp>
      <p:sp>
        <p:nvSpPr>
          <p:cNvPr id="17" name="Content Placeholder 16"/>
          <p:cNvSpPr>
            <a:spLocks noGrp="1"/>
          </p:cNvSpPr>
          <p:nvPr>
            <p:ph idx="1"/>
          </p:nvPr>
        </p:nvSpPr>
        <p:spPr/>
        <p:txBody>
          <a:bodyPr>
            <a:normAutofit/>
          </a:bodyPr>
          <a:lstStyle/>
          <a:p>
            <a:r>
              <a:rPr lang="en-US" sz="1800" dirty="0" smtClean="0">
                <a:latin typeface="Times New Roman" pitchFamily="18" charset="0"/>
                <a:cs typeface="Times New Roman" pitchFamily="18" charset="0"/>
              </a:rPr>
              <a:t>Peripheral, central nervous systems relate with the sensory organs since they work together as major parts of nervous system and are linked to the spinal cord and brain. </a:t>
            </a:r>
          </a:p>
          <a:p>
            <a:r>
              <a:rPr lang="en-US" sz="1800" dirty="0" smtClean="0">
                <a:latin typeface="Times New Roman" pitchFamily="18" charset="0"/>
                <a:cs typeface="Times New Roman" pitchFamily="18" charset="0"/>
              </a:rPr>
              <a:t>sensory pathways coordinates human brain and other sense organs like human ear. </a:t>
            </a:r>
          </a:p>
          <a:p>
            <a:r>
              <a:rPr lang="en-US" sz="1800" dirty="0" smtClean="0">
                <a:latin typeface="Times New Roman" pitchFamily="18" charset="0"/>
                <a:cs typeface="Times New Roman" pitchFamily="18" charset="0"/>
              </a:rPr>
              <a:t>Nervous system helps in maintaining homeostasis by regulating and controlling other body parts. </a:t>
            </a:r>
          </a:p>
          <a:p>
            <a:r>
              <a:rPr lang="en-US" sz="1800" dirty="0" smtClean="0">
                <a:latin typeface="Times New Roman" pitchFamily="18" charset="0"/>
                <a:cs typeface="Times New Roman" pitchFamily="18" charset="0"/>
              </a:rPr>
              <a:t>The dysautonomia is an example of illness that can result from imbalance.</a:t>
            </a:r>
          </a:p>
          <a:p>
            <a:endParaRPr lang="en-US" dirty="0"/>
          </a:p>
        </p:txBody>
      </p:sp>
    </p:spTree>
    <p:extLst>
      <p:ext uri="{BB962C8B-B14F-4D97-AF65-F5344CB8AC3E}">
        <p14:creationId xmlns:p14="http://schemas.microsoft.com/office/powerpoint/2010/main" val="33927603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References </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a:xfrm>
            <a:off x="533400" y="1600200"/>
            <a:ext cx="8229600" cy="4525963"/>
          </a:xfrm>
        </p:spPr>
        <p:txBody>
          <a:bodyPr>
            <a:normAutofit/>
          </a:bodyPr>
          <a:lstStyle/>
          <a:p>
            <a:pPr marL="0" indent="-457200">
              <a:buNone/>
            </a:pPr>
            <a:r>
              <a:rPr lang="en-US" sz="1800" dirty="0" smtClean="0">
                <a:latin typeface="Times New Roman" pitchFamily="18" charset="0"/>
                <a:cs typeface="Times New Roman" pitchFamily="18" charset="0"/>
              </a:rPr>
              <a:t>Autonomic Nervous System Regulates Health. (2018). Retrieved from </a:t>
            </a:r>
            <a:r>
              <a:rPr lang="en-US" sz="1800" u="sng" dirty="0" smtClean="0">
                <a:latin typeface="Times New Roman" pitchFamily="18" charset="0"/>
                <a:cs typeface="Times New Roman" pitchFamily="18" charset="0"/>
                <a:hlinkClick r:id="rId3"/>
              </a:rPr>
              <a:t>http://www.holistic-nourishment.com/2012/08/29/role-of-the-autonomic-nervous-system/</a:t>
            </a:r>
            <a:r>
              <a:rPr lang="en-US" sz="1800" dirty="0" smtClean="0">
                <a:latin typeface="Times New Roman" pitchFamily="18" charset="0"/>
                <a:cs typeface="Times New Roman" pitchFamily="18" charset="0"/>
              </a:rPr>
              <a:t> </a:t>
            </a:r>
          </a:p>
          <a:p>
            <a:pPr marL="0" indent="-457200">
              <a:buNone/>
            </a:pPr>
            <a:r>
              <a:rPr lang="en-US" sz="1800" dirty="0" smtClean="0">
                <a:latin typeface="Times New Roman" pitchFamily="18" charset="0"/>
                <a:cs typeface="Times New Roman" pitchFamily="18" charset="0"/>
              </a:rPr>
              <a:t>The Central and Peripheral Nervous Systems | Biology for Majors II. (2018). Retrieved from </a:t>
            </a:r>
            <a:r>
              <a:rPr lang="en-US" sz="1800" dirty="0" smtClean="0">
                <a:latin typeface="Times New Roman" pitchFamily="18" charset="0"/>
                <a:cs typeface="Times New Roman" pitchFamily="18" charset="0"/>
                <a:hlinkClick r:id="rId4"/>
              </a:rPr>
              <a:t>https://courses.lumenlearning.com/wm-biology2/chapter/the-central-and-peripheral-nervous-systems/</a:t>
            </a:r>
            <a:r>
              <a:rPr lang="en-US" sz="1800" dirty="0" smtClean="0">
                <a:latin typeface="Times New Roman" pitchFamily="18" charset="0"/>
                <a:cs typeface="Times New Roman" pitchFamily="18" charset="0"/>
              </a:rPr>
              <a:t> </a:t>
            </a:r>
          </a:p>
          <a:p>
            <a:pPr marL="0" indent="-457200">
              <a:buNone/>
            </a:pPr>
            <a:r>
              <a:rPr lang="en-US" sz="1800" dirty="0">
                <a:latin typeface="Times New Roman" pitchFamily="18" charset="0"/>
                <a:cs typeface="Times New Roman" pitchFamily="18" charset="0"/>
              </a:rPr>
              <a:t>Chan, K. Y., Jang, M. J., Yoo, B. B., Greenbaum, A., Ravi, N., Wu, W. L., ... &amp; Gradinaru, V. (2017). Engineered AAVs for efficient noninvasive gene delivery to the central and peripheral nervous systems. </a:t>
            </a:r>
            <a:r>
              <a:rPr lang="en-US" sz="1800" i="1" dirty="0">
                <a:latin typeface="Times New Roman" pitchFamily="18" charset="0"/>
                <a:cs typeface="Times New Roman" pitchFamily="18" charset="0"/>
              </a:rPr>
              <a:t>Nature neuroscience</a:t>
            </a:r>
            <a:r>
              <a:rPr lang="en-US" sz="1800" dirty="0">
                <a:latin typeface="Times New Roman" pitchFamily="18" charset="0"/>
                <a:cs typeface="Times New Roman" pitchFamily="18" charset="0"/>
              </a:rPr>
              <a:t>, </a:t>
            </a:r>
            <a:r>
              <a:rPr lang="en-US" sz="1800" i="1" dirty="0">
                <a:latin typeface="Times New Roman" pitchFamily="18" charset="0"/>
                <a:cs typeface="Times New Roman" pitchFamily="18" charset="0"/>
              </a:rPr>
              <a:t>20</a:t>
            </a:r>
            <a:r>
              <a:rPr lang="en-US" sz="1800" dirty="0">
                <a:latin typeface="Times New Roman" pitchFamily="18" charset="0"/>
                <a:cs typeface="Times New Roman" pitchFamily="18" charset="0"/>
              </a:rPr>
              <a:t>(8), 1172</a:t>
            </a:r>
            <a:r>
              <a:rPr lang="en-US" sz="1800" dirty="0" smtClean="0"/>
              <a:t>. </a:t>
            </a:r>
            <a:endParaRPr lang="en-US" sz="1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71919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endParaRPr lang="en-US" dirty="0"/>
          </a:p>
        </p:txBody>
      </p:sp>
    </p:spTree>
    <p:extLst>
      <p:ext uri="{BB962C8B-B14F-4D97-AF65-F5344CB8AC3E}">
        <p14:creationId xmlns:p14="http://schemas.microsoft.com/office/powerpoint/2010/main" val="32419453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170</TotalTime>
  <Words>1035</Words>
  <Application>Microsoft Office PowerPoint</Application>
  <PresentationFormat>On-screen Show (4:3)</PresentationFormat>
  <Paragraphs>68</Paragraphs>
  <Slides>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Book Antiqua</vt:lpstr>
      <vt:lpstr>Calibri</vt:lpstr>
      <vt:lpstr>Lucida Sans</vt:lpstr>
      <vt:lpstr>Times New Roman</vt:lpstr>
      <vt:lpstr>Wingdings</vt:lpstr>
      <vt:lpstr>Wingdings 2</vt:lpstr>
      <vt:lpstr>Wingdings 3</vt:lpstr>
      <vt:lpstr>Apex</vt:lpstr>
      <vt:lpstr>The integrative function of the nervous system </vt:lpstr>
      <vt:lpstr>Introduction and general overview  of the presentation </vt:lpstr>
      <vt:lpstr>How does  peripheral and central nervous systems relate with the sensory organs</vt:lpstr>
      <vt:lpstr>Sensory pathways and homeostasis maintenance by nervous system </vt:lpstr>
      <vt:lpstr> Explanation of a disease resulting from autonomic nervous system imbalances and most important takeaways in this course </vt:lpstr>
      <vt:lpstr>Conclusion </vt:lpstr>
      <vt:lpstr>References </vt:lpstr>
      <vt:lpstr>PowerPoint Presentation</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integrative function of the nervous system</dc:title>
  <dc:creator>ismail - [2010]</dc:creator>
  <cp:lastModifiedBy>murema</cp:lastModifiedBy>
  <cp:revision>32</cp:revision>
  <dcterms:created xsi:type="dcterms:W3CDTF">2018-12-09T05:49:46Z</dcterms:created>
  <dcterms:modified xsi:type="dcterms:W3CDTF">2018-12-10T03:45:20Z</dcterms:modified>
</cp:coreProperties>
</file>